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59.png" ContentType="image/png"/>
  <Override PartName="/ppt/media/image17.jpeg" ContentType="image/jpeg"/>
  <Override PartName="/ppt/media/image3.png" ContentType="image/png"/>
  <Override PartName="/ppt/media/image1.jpeg" ContentType="image/jpeg"/>
  <Override PartName="/ppt/media/image53.jpeg" ContentType="image/jpeg"/>
  <Override PartName="/ppt/media/image28.png" ContentType="image/png"/>
  <Override PartName="/ppt/media/image58.png" ContentType="image/png"/>
  <Override PartName="/ppt/media/image2.png" ContentType="image/png"/>
  <Override PartName="/ppt/media/image45.jpeg" ContentType="image/jpeg"/>
  <Override PartName="/ppt/media/image70.png" ContentType="image/png"/>
  <Override PartName="/ppt/media/image4.png" ContentType="image/png"/>
  <Override PartName="/ppt/media/image71.png" ContentType="image/png"/>
  <Override PartName="/ppt/media/image5.png" ContentType="image/png"/>
  <Override PartName="/ppt/media/image72.png" ContentType="image/png"/>
  <Override PartName="/ppt/media/image6.png" ContentType="image/png"/>
  <Override PartName="/ppt/media/image7.png" ContentType="image/png"/>
  <Override PartName="/ppt/media/image74.png" ContentType="image/png"/>
  <Override PartName="/ppt/media/image8.png" ContentType="image/png"/>
  <Override PartName="/ppt/media/image75.png" ContentType="image/png"/>
  <Override PartName="/ppt/media/image9.png" ContentType="image/png"/>
  <Override PartName="/ppt/media/image10.png" ContentType="image/png"/>
  <Override PartName="/ppt/media/image57.jpeg" ContentType="image/jpe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39.png" ContentType="image/png"/>
  <Override PartName="/ppt/media/image15.jpeg" ContentType="image/jpeg"/>
  <Override PartName="/ppt/media/image16.png" ContentType="image/png"/>
  <Override PartName="/ppt/media/image64.png" ContentType="image/png"/>
  <Override PartName="/ppt/media/image18.gif" ContentType="image/gif"/>
  <Override PartName="/ppt/media/image19.gif" ContentType="image/gif"/>
  <Override PartName="/ppt/media/image44.png" ContentType="image/png"/>
  <Override PartName="/ppt/media/image20.jpeg" ContentType="image/jpeg"/>
  <Override PartName="/ppt/media/image21.png" ContentType="image/png"/>
  <Override PartName="/ppt/media/image22.png" ContentType="image/png"/>
  <Override PartName="/ppt/media/image23.png" ContentType="image/png"/>
  <Override PartName="/ppt/media/image24.jpeg" ContentType="image/jpeg"/>
  <Override PartName="/ppt/media/image25.png" ContentType="image/png"/>
  <Override PartName="/ppt/media/image26.png" ContentType="image/png"/>
  <Override PartName="/ppt/media/image27.png" ContentType="image/png"/>
  <Override PartName="/ppt/media/image81.jpeg" ContentType="image/jpeg"/>
  <Override PartName="/ppt/media/image29.png" ContentType="image/png"/>
  <Override PartName="/ppt/media/image41.jpeg" ContentType="image/jpeg"/>
  <Override PartName="/ppt/media/image30.png" ContentType="image/png"/>
  <Override PartName="/ppt/media/image42.png" ContentType="image/png"/>
  <Override PartName="/ppt/media/image31.jpeg" ContentType="image/jpeg"/>
  <Override PartName="/ppt/media/image32.png" ContentType="image/png"/>
  <Override PartName="/ppt/media/image33.png" ContentType="image/png"/>
  <Override PartName="/ppt/media/image34.png" ContentType="image/png"/>
  <Override PartName="/ppt/media/image35.jpeg" ContentType="image/jpeg"/>
  <Override PartName="/ppt/media/image65.jpeg" ContentType="image/jpeg"/>
  <Override PartName="/ppt/media/image36.png" ContentType="image/png"/>
  <Override PartName="/ppt/media/image37.jpeg" ContentType="image/jpeg"/>
  <Override PartName="/ppt/media/image38.png" ContentType="image/png"/>
  <Override PartName="/ppt/media/image40.png" ContentType="image/png"/>
  <Override PartName="/ppt/media/image49.jpeg" ContentType="image/jpeg"/>
  <Override PartName="/ppt/media/image43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4.png" ContentType="image/png"/>
  <Override PartName="/ppt/media/image55.png" ContentType="image/png"/>
  <Override PartName="/ppt/media/image56.png" ContentType="image/png"/>
  <Override PartName="/ppt/media/image60.png" ContentType="image/png"/>
  <Override PartName="/ppt/media/image63.png" ContentType="image/png"/>
  <Override PartName="/ppt/media/image61.jpeg" ContentType="image/jpeg"/>
  <Override PartName="/ppt/media/image62.png" ContentType="image/png"/>
  <Override PartName="/ppt/media/image66.png" ContentType="image/png"/>
  <Override PartName="/ppt/media/image67.png" ContentType="image/png"/>
  <Override PartName="/ppt/media/image68.png" ContentType="image/png"/>
  <Override PartName="/ppt/media/image69.jpeg" ContentType="image/jpeg"/>
  <Override PartName="/ppt/media/image73.jpeg" ContentType="image/jpeg"/>
  <Override PartName="/ppt/media/image76.png" ContentType="image/png"/>
  <Override PartName="/ppt/media/image77.png" ContentType="image/png"/>
  <Override PartName="/ppt/media/image78.png" ContentType="image/png"/>
  <Override PartName="/ppt/media/image79.png" ContentType="image/png"/>
  <Override PartName="/ppt/media/image80.png" ContentType="image/png"/>
  <Override PartName="/ppt/media/image82.png" ContentType="image/png"/>
  <Override PartName="/ppt/media/image83.png" ContentType="image/png"/>
  <Override PartName="/ppt/media/image84.png" ContentType="image/png"/>
  <Override PartName="/ppt/media/image85.jpeg" ContentType="image/jpeg"/>
  <Override PartName="/ppt/media/image86.png" ContentType="image/png"/>
  <Override PartName="/ppt/media/image87.png" ContentType="image/png"/>
  <Override PartName="/ppt/media/image88.png" ContentType="image/png"/>
  <Override PartName="/ppt/media/image89.jpeg" ContentType="image/jpeg"/>
  <Override PartName="/ppt/media/image90.png" ContentType="image/png"/>
  <Override PartName="/ppt/media/image91.png" ContentType="image/png"/>
  <Override PartName="/ppt/media/image92.png" ContentType="image/png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0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9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80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 9" descr=""/>
          <p:cNvPicPr/>
          <p:nvPr/>
        </p:nvPicPr>
        <p:blipFill>
          <a:blip r:embed="rId2"/>
          <a:stretch/>
        </p:blipFill>
        <p:spPr>
          <a:xfrm>
            <a:off x="-3240" y="-1194120"/>
            <a:ext cx="12193920" cy="5320800"/>
          </a:xfrm>
          <a:prstGeom prst="rect">
            <a:avLst/>
          </a:prstGeom>
          <a:ln>
            <a:noFill/>
          </a:ln>
        </p:spPr>
      </p:pic>
      <p:pic>
        <p:nvPicPr>
          <p:cNvPr id="1" name="Image 4" descr=""/>
          <p:cNvPicPr/>
          <p:nvPr/>
        </p:nvPicPr>
        <p:blipFill>
          <a:blip r:embed="rId3"/>
          <a:stretch/>
        </p:blipFill>
        <p:spPr>
          <a:xfrm>
            <a:off x="7548480" y="3327120"/>
            <a:ext cx="1589040" cy="315720"/>
          </a:xfrm>
          <a:prstGeom prst="rect">
            <a:avLst/>
          </a:prstGeom>
          <a:ln>
            <a:noFill/>
          </a:ln>
        </p:spPr>
      </p:pic>
      <p:pic>
        <p:nvPicPr>
          <p:cNvPr id="2" name="Image 13" descr=""/>
          <p:cNvPicPr/>
          <p:nvPr/>
        </p:nvPicPr>
        <p:blipFill>
          <a:blip r:embed="rId4"/>
          <a:stretch/>
        </p:blipFill>
        <p:spPr>
          <a:xfrm>
            <a:off x="6801120" y="3224880"/>
            <a:ext cx="520200" cy="520200"/>
          </a:xfrm>
          <a:prstGeom prst="rect">
            <a:avLst/>
          </a:prstGeom>
          <a:ln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fr-FR" sz="4400" spc="-1">
                <a:latin typeface="Arial"/>
              </a:rPr>
              <a:t>Cliquez pour éditer le format du texte-titre</a:t>
            </a:r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3200" spc="-1">
                <a:latin typeface="Arial"/>
              </a:rPr>
              <a:t>Cliquez pour éditer le format du plan de texte</a:t>
            </a:r>
            <a:endParaRPr/>
          </a:p>
          <a:p>
            <a:pPr lvl="1" marL="864000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fr-FR" sz="2800" spc="-1">
                <a:latin typeface="Arial"/>
              </a:rPr>
              <a:t>Second niveau de plan</a:t>
            </a:r>
            <a:endParaRPr/>
          </a:p>
          <a:p>
            <a:pPr lvl="2" marL="1296000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2400" spc="-1">
                <a:latin typeface="Arial"/>
              </a:rPr>
              <a:t>Troisième niveau de plan</a:t>
            </a:r>
            <a:endParaRPr/>
          </a:p>
          <a:p>
            <a:pPr lvl="3" marL="1728000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fr-FR" sz="2000" spc="-1">
                <a:latin typeface="Arial"/>
              </a:rPr>
              <a:t>Quatrième niveau de plan</a:t>
            </a:r>
            <a:endParaRPr/>
          </a:p>
          <a:p>
            <a:pPr lvl="4" marL="2160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2000" spc="-1">
                <a:latin typeface="Arial"/>
              </a:rPr>
              <a:t>Cinquième niveau de plan</a:t>
            </a:r>
            <a:endParaRPr/>
          </a:p>
          <a:p>
            <a:pPr lvl="5" marL="2592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2000" spc="-1">
                <a:latin typeface="Arial"/>
              </a:rPr>
              <a:t>Sixième niveau de plan</a:t>
            </a:r>
            <a:endParaRPr/>
          </a:p>
          <a:p>
            <a:pPr lvl="6" marL="3024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2000" spc="-1">
                <a:latin typeface="Arial"/>
              </a:rPr>
              <a:t>Septième niveau de plan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1" name="Image 8" descr=""/>
          <p:cNvPicPr/>
          <p:nvPr/>
        </p:nvPicPr>
        <p:blipFill>
          <a:blip r:embed="rId2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42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43" name="Image 10" descr=""/>
          <p:cNvPicPr/>
          <p:nvPr/>
        </p:nvPicPr>
        <p:blipFill>
          <a:blip r:embed="rId3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44" name="Image 11" descr=""/>
          <p:cNvPicPr/>
          <p:nvPr/>
        </p:nvPicPr>
        <p:blipFill>
          <a:blip r:embed="rId4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4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fr-FR" sz="4400" spc="-1">
                <a:latin typeface="Arial"/>
              </a:rPr>
              <a:t>Cliquez pour éditer le format du texte-titre</a:t>
            </a:r>
            <a:endParaRPr/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3200" spc="-1">
                <a:latin typeface="Arial"/>
              </a:rPr>
              <a:t>Cliquez pour éditer le format du plan de texte</a:t>
            </a:r>
            <a:endParaRPr/>
          </a:p>
          <a:p>
            <a:pPr lvl="1" marL="864000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fr-FR" sz="2800" spc="-1">
                <a:latin typeface="Arial"/>
              </a:rPr>
              <a:t>Second niveau de plan</a:t>
            </a:r>
            <a:endParaRPr/>
          </a:p>
          <a:p>
            <a:pPr lvl="2" marL="1296000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2400" spc="-1">
                <a:latin typeface="Arial"/>
              </a:rPr>
              <a:t>Troisième niveau de plan</a:t>
            </a:r>
            <a:endParaRPr/>
          </a:p>
          <a:p>
            <a:pPr lvl="3" marL="1728000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fr-FR" sz="2000" spc="-1">
                <a:latin typeface="Arial"/>
              </a:rPr>
              <a:t>Quatrième niveau de plan</a:t>
            </a:r>
            <a:endParaRPr/>
          </a:p>
          <a:p>
            <a:pPr lvl="4" marL="2160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2000" spc="-1">
                <a:latin typeface="Arial"/>
              </a:rPr>
              <a:t>Cinquième niveau de plan</a:t>
            </a:r>
            <a:endParaRPr/>
          </a:p>
          <a:p>
            <a:pPr lvl="5" marL="2592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2000" spc="-1">
                <a:latin typeface="Arial"/>
              </a:rPr>
              <a:t>Sixième niveau de plan</a:t>
            </a:r>
            <a:endParaRPr/>
          </a:p>
          <a:p>
            <a:pPr lvl="6" marL="3024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fr-FR" sz="2000" spc="-1">
                <a:latin typeface="Arial"/>
              </a:rPr>
              <a:t>Septième niveau de plan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image" Target="../media/image51.png"/><Relationship Id="rId3" Type="http://schemas.openxmlformats.org/officeDocument/2006/relationships/image" Target="../media/image52.png"/><Relationship Id="rId4" Type="http://schemas.openxmlformats.org/officeDocument/2006/relationships/image" Target="../media/image53.jpeg"/><Relationship Id="rId5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jpeg"/><Relationship Id="rId5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jpeg"/><Relationship Id="rId5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jpeg"/><Relationship Id="rId5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jpeg"/><Relationship Id="rId5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0.png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jpeg"/><Relationship Id="rId5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74.png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78.png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image" Target="../media/image81.jpeg"/><Relationship Id="rId5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2.png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jpeg"/><Relationship Id="rId5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6.png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image" Target="../media/image89.jpeg"/><Relationship Id="rId5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jpeg"/><Relationship Id="rId6" Type="http://schemas.openxmlformats.org/officeDocument/2006/relationships/image" Target="../media/image16.png"/><Relationship Id="rId7" Type="http://schemas.openxmlformats.org/officeDocument/2006/relationships/image" Target="../media/image17.jpeg"/><Relationship Id="rId8" Type="http://schemas.openxmlformats.org/officeDocument/2006/relationships/image" Target="../media/image18.gif"/><Relationship Id="rId9" Type="http://schemas.openxmlformats.org/officeDocument/2006/relationships/image" Target="../media/image19.gif"/><Relationship Id="rId10" Type="http://schemas.openxmlformats.org/officeDocument/2006/relationships/image" Target="../media/image20.jpeg"/><Relationship Id="rId1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90.png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jpeg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jpeg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jpeg"/><Relationship Id="rId5" Type="http://schemas.openxmlformats.org/officeDocument/2006/relationships/image" Target="../media/image36.png"/><Relationship Id="rId6" Type="http://schemas.openxmlformats.org/officeDocument/2006/relationships/image" Target="../media/image37.jpeg"/><Relationship Id="rId7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jpeg"/><Relationship Id="rId5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jpeg"/><Relationship Id="rId5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jpeg"/><Relationship Id="rId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4351680"/>
            <a:ext cx="12190680" cy="36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Anatole DANTO </a:t>
            </a:r>
            <a:r>
              <a:rPr lang="fr-FR" sz="1800" spc="-1" strike="noStrike" baseline="30000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1</a:t>
            </a: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,   Gilles CHOSSON </a:t>
            </a:r>
            <a:r>
              <a:rPr lang="fr-FR" sz="1800" spc="-1" strike="noStrike" baseline="30000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2</a:t>
            </a: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,   Éric COLLIAS </a:t>
            </a:r>
            <a:r>
              <a:rPr lang="fr-FR" sz="1800" spc="-1" strike="noStrike" baseline="30000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3</a:t>
            </a: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,   Louison SUARD </a:t>
            </a:r>
            <a:r>
              <a:rPr lang="fr-FR" sz="1800" spc="-1" strike="noStrike" baseline="30000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4</a:t>
            </a:r>
            <a:endParaRPr/>
          </a:p>
        </p:txBody>
      </p:sp>
      <p:sp>
        <p:nvSpPr>
          <p:cNvPr id="82" name="CustomShape 2"/>
          <p:cNvSpPr/>
          <p:nvPr/>
        </p:nvSpPr>
        <p:spPr>
          <a:xfrm>
            <a:off x="42840" y="5950800"/>
            <a:ext cx="12190680" cy="63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0066ff"/>
                </a:solidFill>
                <a:uFill>
                  <a:solidFill>
                    <a:srgbClr val="ffffff"/>
                  </a:solidFill>
                </a:uFill>
                <a:latin typeface="Open Sans"/>
                <a:ea typeface="DejaVu Sans"/>
              </a:rPr>
              <a:t>Pêche amateur aux engins et aux filets et navigation</a:t>
            </a: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Open Sans"/>
                <a:ea typeface="DejaVu Sans"/>
              </a:rPr>
              <a:t> : </a:t>
            </a:r>
            <a:endParaRPr/>
          </a:p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Open Sans"/>
                <a:ea typeface="DejaVu Sans"/>
              </a:rPr>
              <a:t>de la préservation des savoirs locaux à la patrimonialisation face aux changements au cœur d’un LTSER</a:t>
            </a:r>
            <a:endParaRPr/>
          </a:p>
        </p:txBody>
      </p:sp>
      <p:sp>
        <p:nvSpPr>
          <p:cNvPr id="83" name="CustomShape 3"/>
          <p:cNvSpPr/>
          <p:nvPr/>
        </p:nvSpPr>
        <p:spPr>
          <a:xfrm>
            <a:off x="0" y="4846680"/>
            <a:ext cx="121906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 baseline="30000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1</a:t>
            </a: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 : CNRS, UMR ARENES et UMR CEBC, RTPi ApoliMer ;       </a:t>
            </a:r>
            <a:r>
              <a:rPr lang="fr-FR" sz="1800" spc="-1" strike="noStrike" baseline="30000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2</a:t>
            </a: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 : ADAPAEF 44 ;       </a:t>
            </a:r>
            <a:r>
              <a:rPr lang="fr-FR" sz="1800" spc="-1" strike="noStrike" baseline="30000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3</a:t>
            </a: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 : Échographe ;       </a:t>
            </a:r>
            <a:r>
              <a:rPr lang="fr-FR" sz="1800" spc="-1" strike="noStrike" baseline="30000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4</a:t>
            </a: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 : RTPi ApoliMer</a:t>
            </a:r>
            <a:endParaRPr/>
          </a:p>
        </p:txBody>
      </p:sp>
      <p:sp>
        <p:nvSpPr>
          <p:cNvPr id="84" name="Line 4"/>
          <p:cNvSpPr/>
          <p:nvPr/>
        </p:nvSpPr>
        <p:spPr>
          <a:xfrm>
            <a:off x="4073040" y="5502960"/>
            <a:ext cx="4045680" cy="0"/>
          </a:xfrm>
          <a:prstGeom prst="line">
            <a:avLst/>
          </a:prstGeom>
          <a:ln w="19080"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6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7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68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69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70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71" name="CustomShape 4"/>
          <p:cNvSpPr/>
          <p:nvPr/>
        </p:nvSpPr>
        <p:spPr>
          <a:xfrm>
            <a:off x="188280" y="1527120"/>
            <a:ext cx="7517520" cy="456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Les pêcheurs amateurs aux engins et aux filets (PAEF) aujourd’hui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	</a:t>
            </a: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Des mutation environnementales aux forts impacts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 changement de régime hydraulique du fleuve (évolutions des crues et étiages)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Des mutations sédimentaires : abaissement de la ligne d’eau du fleuve, accentuation des courants, hypoxie des boire avec eutrophisation, élévation des seuils lors des étiages, etc.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Des pollutions aux cyanobactéries plus fréquentes l’été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La mutation du couvert végétal en ripisylve (ex. : disparition des oseraies), naturel ou anthropique ;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72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173" name="Image 6" descr=""/>
          <p:cNvPicPr/>
          <p:nvPr/>
        </p:nvPicPr>
        <p:blipFill>
          <a:blip r:embed="rId4"/>
          <a:stretch/>
        </p:blipFill>
        <p:spPr>
          <a:xfrm rot="5400000">
            <a:off x="7273800" y="1289520"/>
            <a:ext cx="5406120" cy="4053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6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77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78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79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80" name="CustomShape 4"/>
          <p:cNvSpPr/>
          <p:nvPr/>
        </p:nvSpPr>
        <p:spPr>
          <a:xfrm>
            <a:off x="605880" y="974160"/>
            <a:ext cx="6175440" cy="602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Les pêcheurs amateurs aux engins et aux filets (PAEF) aujourd’hui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La disparition de savoirs écologiques locaux : une baisse drastique du nombre de pêcheurs aux nombreuses conséquences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Déconnection globale des sociétés riveraines avec le fleuve, avec perte des savoirs locaux associés aux crues, aux usages vivriers, etc.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La diminution d’une connaissance très fine de l’environnement de certains lots de pêche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L’arrêt de la transmission de savoirs et techniques traditionnels patrimoniaux sur le fleuve et ses usages environnementaux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La fin de la poli-activité vivrière sur le fleuve (ethnobiologie)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=&gt; Une éco-anthropologie fluviale en mutation.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81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182" name="Image 6" descr=""/>
          <p:cNvPicPr/>
          <p:nvPr/>
        </p:nvPicPr>
        <p:blipFill>
          <a:blip r:embed="rId4"/>
          <a:stretch/>
        </p:blipFill>
        <p:spPr>
          <a:xfrm rot="5400000">
            <a:off x="7472520" y="1395000"/>
            <a:ext cx="5433840" cy="3621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86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87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88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89" name="CustomShape 4"/>
          <p:cNvSpPr/>
          <p:nvPr/>
        </p:nvSpPr>
        <p:spPr>
          <a:xfrm>
            <a:off x="210960" y="903960"/>
            <a:ext cx="5616720" cy="580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La pêche PAEF et la navigation : une longue histoire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Étroitement liée à la pêche professionnelle jusqu’aux lois et règlements de séparation selon le statut socio-économique, la pêche AEF a globalement bénéficié des mêmes évolutions technologiques que la pêche professionnelle, jusqu’à l’époque contemporaine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Les mêmes bateaux étaient utilisés, avec deux types de distinctions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Selon un gradient amont/aval : plus l’on se rapproche de l’estuaire, plus les embarcations des pêcheurs changent (avec une proue et un franc-bord plus hauts)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Selon un gradient spécifique : en fonction de l’espèce ciblée, le moyen nautique varie (ex. : dideau pour l’anguille, filet barrage pour le saumon, etc.)</a:t>
            </a:r>
            <a:endParaRPr/>
          </a:p>
        </p:txBody>
      </p:sp>
      <p:sp>
        <p:nvSpPr>
          <p:cNvPr id="190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191" name="Image 6" descr=""/>
          <p:cNvPicPr/>
          <p:nvPr/>
        </p:nvPicPr>
        <p:blipFill>
          <a:blip r:embed="rId4"/>
          <a:stretch/>
        </p:blipFill>
        <p:spPr>
          <a:xfrm>
            <a:off x="6095880" y="1073160"/>
            <a:ext cx="5883840" cy="4412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4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95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96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97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98" name="CustomShape 4"/>
          <p:cNvSpPr/>
          <p:nvPr/>
        </p:nvSpPr>
        <p:spPr>
          <a:xfrm>
            <a:off x="210960" y="903960"/>
            <a:ext cx="7575120" cy="456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La pêche AEF et la navigation : une longue histoire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	</a:t>
            </a: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La poli-activité vivrière, source de savoirs liés à la navigation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Les PAEF, traditionnellement, possédent différents moyens nautiques, selon les usages pratiqués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Transport (de soi-même, comme du bétail sur les îles ou vers les foires et marchés de la vallée, de foin, de chanvre, …)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Chasse (au gibier d’eau) avec hutteaux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Pêche (au carrelet, aux engins, …).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=&gt; une batellerie diversifiée, allant de la toue (cabanée ou non), au fûtreau, en passant par la hutte de chasse à la plate de Loire, ou à la chaloupe d’estuaire.</a:t>
            </a:r>
            <a:endParaRPr/>
          </a:p>
        </p:txBody>
      </p:sp>
      <p:sp>
        <p:nvSpPr>
          <p:cNvPr id="199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200" name="Image 9" descr=""/>
          <p:cNvPicPr/>
          <p:nvPr/>
        </p:nvPicPr>
        <p:blipFill>
          <a:blip r:embed="rId4"/>
          <a:stretch/>
        </p:blipFill>
        <p:spPr>
          <a:xfrm rot="5400000">
            <a:off x="7381080" y="1492560"/>
            <a:ext cx="5520240" cy="3679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2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3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204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205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206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207" name="CustomShape 4"/>
          <p:cNvSpPr/>
          <p:nvPr/>
        </p:nvSpPr>
        <p:spPr>
          <a:xfrm>
            <a:off x="210960" y="1315800"/>
            <a:ext cx="7112880" cy="4075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La pêche PAEF et la navigation : une longue histoire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	</a:t>
            </a: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La poli-activité vivrière, source de savoirs liés à la navigation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Les PAEF, traditionnellement, possédaient différents moyens nautiques, selon les usages pratiqués :</a:t>
            </a:r>
            <a:endParaRPr/>
          </a:p>
          <a:p>
            <a:pPr marL="457200"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Pêche (au carrelet, aux engins, …)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Comme vivier (« bascules ligériennes »)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457200" algn="just">
              <a:lnSpc>
                <a:spcPct val="100000"/>
              </a:lnSpc>
            </a:pPr>
            <a:endParaRPr/>
          </a:p>
          <a:p>
            <a:pPr marL="457200" algn="just">
              <a:lnSpc>
                <a:spcPct val="100000"/>
              </a:lnSpc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=&gt; une batellerie diversifiée, allant de la toue (cabanée ou non), au fûtreau, en passant par la hutte de chasse à la plate de Loire, ou à la chaloupe d’estuaire.</a:t>
            </a:r>
            <a:endParaRPr/>
          </a:p>
        </p:txBody>
      </p:sp>
      <p:sp>
        <p:nvSpPr>
          <p:cNvPr id="208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209" name="Image 6" descr=""/>
          <p:cNvPicPr/>
          <p:nvPr/>
        </p:nvPicPr>
        <p:blipFill>
          <a:blip r:embed="rId4"/>
          <a:stretch/>
        </p:blipFill>
        <p:spPr>
          <a:xfrm rot="5400000">
            <a:off x="7132680" y="1178640"/>
            <a:ext cx="5541120" cy="4155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1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2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213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214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215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216" name="CustomShape 4"/>
          <p:cNvSpPr/>
          <p:nvPr/>
        </p:nvSpPr>
        <p:spPr>
          <a:xfrm>
            <a:off x="110520" y="903960"/>
            <a:ext cx="4771800" cy="5567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La pêche PAEF et la navigation : une longue histoire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	</a:t>
            </a: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Aujourd’hui, des différences notables avec les professionnels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Pas de dideau ni de filet barrage autorisé pour les PAEF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Des plates parfois plus petites et/ou moins motorisées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L’abandon du fûtreau par les PAEF, remplacé par des plates plus petites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plus forte tendance à sortir les plates après la pêche pour les ramener chez soi avant la prochaine relève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L’utilisation perpétuée du carrelet embarqué.</a:t>
            </a:r>
            <a:endParaRPr/>
          </a:p>
        </p:txBody>
      </p:sp>
      <p:sp>
        <p:nvSpPr>
          <p:cNvPr id="217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218" name="Image 11" descr=""/>
          <p:cNvPicPr/>
          <p:nvPr/>
        </p:nvPicPr>
        <p:blipFill>
          <a:blip r:embed="rId4"/>
          <a:stretch/>
        </p:blipFill>
        <p:spPr>
          <a:xfrm>
            <a:off x="4983840" y="539280"/>
            <a:ext cx="6999840" cy="5249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21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222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223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224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225" name="CustomShape 4"/>
          <p:cNvSpPr/>
          <p:nvPr/>
        </p:nvSpPr>
        <p:spPr>
          <a:xfrm>
            <a:off x="110520" y="903960"/>
            <a:ext cx="5717520" cy="584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Des actions en cours d’inventaire, de préservation et de valorisation du patrimoine lié à la navigation des pêcheurs AEF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marL="457200" algn="just"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Le patrimoine matériel</a:t>
            </a:r>
            <a:endParaRPr/>
          </a:p>
          <a:p>
            <a:pPr marL="457200"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La construction associative d’une plate de Loire en résine par l’ADAPAEF de Loire-Atlantique comme vitrine mobile de l’association, au nom évocateur : ADAPAEF44 – n°001, dédiée à la démonstration et à l'initiation de la pêche au carrelet et à l'épervier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Suivi du chantier par Jean Janin, ancien pêcheur professionnel, aujourd’hui pêcheur AEF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Marrainage et parrainage de la plate par Colette Janin et Jean-Claude Jouin, en novembre 2013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Utilisée aujourd’hui lors d’événements nautiques le long de la Loire.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226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227" name="Image 6" descr=""/>
          <p:cNvPicPr/>
          <p:nvPr/>
        </p:nvPicPr>
        <p:blipFill>
          <a:blip r:embed="rId4"/>
          <a:stretch/>
        </p:blipFill>
        <p:spPr>
          <a:xfrm>
            <a:off x="5863320" y="781920"/>
            <a:ext cx="6136560" cy="4709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9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30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231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232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233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234" name="CustomShape 4"/>
          <p:cNvSpPr/>
          <p:nvPr/>
        </p:nvSpPr>
        <p:spPr>
          <a:xfrm>
            <a:off x="110520" y="903960"/>
            <a:ext cx="7550280" cy="532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Des actions en cours d’inventaire, de préservation et de valorisation du patrimoine lié à la navigation des pêcheurs AEF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marL="457200" algn="just"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Le patrimoine immatériel</a:t>
            </a:r>
            <a:endParaRPr/>
          </a:p>
          <a:p>
            <a:pPr marL="457200"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Inventaire des savoirs environnementaux locaux des pêcheurs sur les différents sujets liés à la pêche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Plus spécifiquement, inventaire par entretien semi-directif ou récit de vie des savoirs des pêcheurs sur le fleuve, la navigation, et la batellerie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 soutien scientifique du centre d’ethno-technologie en milieux aquatiques (muséum national d’histoire naturelle), et un soutien financier du ministère de la culture (via les appels à projets pour la sauvegarde du patrimoine culturel immatériel)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 inventaire réalisé selon la méthode ministère de la culture/UNESCO, avec production de fiches d’inventaires accessibles à tous.</a:t>
            </a:r>
            <a:endParaRPr/>
          </a:p>
        </p:txBody>
      </p:sp>
      <p:sp>
        <p:nvSpPr>
          <p:cNvPr id="235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236" name="Image 9" descr=""/>
          <p:cNvPicPr/>
          <p:nvPr/>
        </p:nvPicPr>
        <p:blipFill>
          <a:blip r:embed="rId4"/>
          <a:stretch/>
        </p:blipFill>
        <p:spPr>
          <a:xfrm rot="5400000">
            <a:off x="7191720" y="1238400"/>
            <a:ext cx="5499720" cy="4124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8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39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240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241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242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243" name="CustomShape 4"/>
          <p:cNvSpPr/>
          <p:nvPr/>
        </p:nvSpPr>
        <p:spPr>
          <a:xfrm>
            <a:off x="110520" y="903960"/>
            <a:ext cx="5002920" cy="480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Une démarche de recherche-action spécifique :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Multi-acteurs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 : scientifiques, associatifs et institutionnels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Interdisciplinaire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 : sciences de la nature et sciences humaines et sociales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Sur le temps long 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: des projets depuis 2014, et au moins jusqu’en 2020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enquête de terrain </a:t>
            </a: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au cœur d’un LTSER 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: la zone-atelier Loire du CNRS (INEE)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 </a:t>
            </a: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inventaire « participatif », 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impliquant les pêcheurs et les acteurs « périphériques ».</a:t>
            </a:r>
            <a:endParaRPr/>
          </a:p>
        </p:txBody>
      </p:sp>
      <p:sp>
        <p:nvSpPr>
          <p:cNvPr id="244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245" name="Image 9" descr=""/>
          <p:cNvPicPr/>
          <p:nvPr/>
        </p:nvPicPr>
        <p:blipFill>
          <a:blip r:embed="rId4"/>
          <a:stretch/>
        </p:blipFill>
        <p:spPr>
          <a:xfrm>
            <a:off x="5513400" y="757800"/>
            <a:ext cx="6459480" cy="4844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7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48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249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250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251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252" name="CustomShape 4"/>
          <p:cNvSpPr/>
          <p:nvPr/>
        </p:nvSpPr>
        <p:spPr>
          <a:xfrm>
            <a:off x="110520" y="924120"/>
            <a:ext cx="5042880" cy="523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Perspectives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démarche ayant pour but d’aider à atteindre la soutenabilité de l’activité de pêche dans le socio-écosystème ligérien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extension de la zone d’enquête en Loire moyenne et Loire amont nécessaire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enquête à conduire auprès d’autres acteurs (pêcheurs professionnels, …)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Tenter de freiner l’érosion des patrimoines, matériels comme immatériels, culturels comme naturels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valorisation accrue auprès d’autres publics, institutionnels notamment, avec comme objectif la reconnaissance des pêcheurs AEF comme partie intégrante du socio-écosystème Loire.</a:t>
            </a:r>
            <a:endParaRPr/>
          </a:p>
        </p:txBody>
      </p:sp>
      <p:sp>
        <p:nvSpPr>
          <p:cNvPr id="253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254" name="Image 6" descr=""/>
          <p:cNvPicPr/>
          <p:nvPr/>
        </p:nvPicPr>
        <p:blipFill>
          <a:blip r:embed="rId4"/>
          <a:stretch/>
        </p:blipFill>
        <p:spPr>
          <a:xfrm>
            <a:off x="5360760" y="832680"/>
            <a:ext cx="6618600" cy="4963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7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88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89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90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91" name="CustomShape 4"/>
          <p:cNvSpPr/>
          <p:nvPr/>
        </p:nvSpPr>
        <p:spPr>
          <a:xfrm>
            <a:off x="505440" y="843480"/>
            <a:ext cx="5723280" cy="5261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Introduction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Plusieurs projets de recherche en cours sur les pêcheurs amateurs aux engins et aux filets, sur la Loire notamment en Loire-Atlantique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Financements : Ministère de la culture (Patrimoine ethnologique, patrimoine culturel immatériel) ; Maison Julien Gracq (St-Florent-le-Vieil) ; ADAPAEF 44 ; FNPF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Différentes institutions impliquées dans une démarche de recherche-action sur le temps long (2014-2020)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RTPi ApoliMer (CNRS),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ADAPAEF 44,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Bureau d’étude en écologie et sciences humaines appliquées Échographe.</a:t>
            </a:r>
            <a:endParaRPr/>
          </a:p>
        </p:txBody>
      </p:sp>
      <p:sp>
        <p:nvSpPr>
          <p:cNvPr id="92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93" name="Image 6" descr=""/>
          <p:cNvPicPr/>
          <p:nvPr/>
        </p:nvPicPr>
        <p:blipFill>
          <a:blip r:embed="rId4"/>
          <a:stretch/>
        </p:blipFill>
        <p:spPr>
          <a:xfrm>
            <a:off x="6514200" y="1083600"/>
            <a:ext cx="920160" cy="1210680"/>
          </a:xfrm>
          <a:prstGeom prst="rect">
            <a:avLst/>
          </a:prstGeom>
          <a:ln>
            <a:noFill/>
          </a:ln>
        </p:spPr>
      </p:pic>
      <p:pic>
        <p:nvPicPr>
          <p:cNvPr id="94" name="Image 10" descr=""/>
          <p:cNvPicPr/>
          <p:nvPr/>
        </p:nvPicPr>
        <p:blipFill>
          <a:blip r:embed="rId5"/>
          <a:stretch/>
        </p:blipFill>
        <p:spPr>
          <a:xfrm>
            <a:off x="7557120" y="1056960"/>
            <a:ext cx="1237320" cy="1237320"/>
          </a:xfrm>
          <a:prstGeom prst="rect">
            <a:avLst/>
          </a:prstGeom>
          <a:ln>
            <a:noFill/>
          </a:ln>
        </p:spPr>
      </p:pic>
      <p:pic>
        <p:nvPicPr>
          <p:cNvPr id="95" name="Image 12" descr=""/>
          <p:cNvPicPr/>
          <p:nvPr/>
        </p:nvPicPr>
        <p:blipFill>
          <a:blip r:embed="rId6"/>
          <a:stretch/>
        </p:blipFill>
        <p:spPr>
          <a:xfrm>
            <a:off x="8800920" y="1330200"/>
            <a:ext cx="3083400" cy="749880"/>
          </a:xfrm>
          <a:prstGeom prst="rect">
            <a:avLst/>
          </a:prstGeom>
          <a:ln>
            <a:noFill/>
          </a:ln>
        </p:spPr>
      </p:pic>
      <p:pic>
        <p:nvPicPr>
          <p:cNvPr id="96" name="Image 14" descr=""/>
          <p:cNvPicPr/>
          <p:nvPr/>
        </p:nvPicPr>
        <p:blipFill>
          <a:blip r:embed="rId7"/>
          <a:stretch/>
        </p:blipFill>
        <p:spPr>
          <a:xfrm>
            <a:off x="6514200" y="3161520"/>
            <a:ext cx="1212120" cy="1218960"/>
          </a:xfrm>
          <a:prstGeom prst="rect">
            <a:avLst/>
          </a:prstGeom>
          <a:ln>
            <a:noFill/>
          </a:ln>
        </p:spPr>
      </p:pic>
      <p:pic>
        <p:nvPicPr>
          <p:cNvPr id="97" name="Image 17" descr=""/>
          <p:cNvPicPr/>
          <p:nvPr/>
        </p:nvPicPr>
        <p:blipFill>
          <a:blip r:embed="rId8"/>
          <a:stretch/>
        </p:blipFill>
        <p:spPr>
          <a:xfrm>
            <a:off x="7817040" y="3141000"/>
            <a:ext cx="1237320" cy="1237320"/>
          </a:xfrm>
          <a:prstGeom prst="rect">
            <a:avLst/>
          </a:prstGeom>
          <a:ln>
            <a:noFill/>
          </a:ln>
        </p:spPr>
      </p:pic>
      <p:pic>
        <p:nvPicPr>
          <p:cNvPr id="98" name="Image 20" descr=""/>
          <p:cNvPicPr/>
          <p:nvPr/>
        </p:nvPicPr>
        <p:blipFill>
          <a:blip r:embed="rId9"/>
          <a:stretch/>
        </p:blipFill>
        <p:spPr>
          <a:xfrm>
            <a:off x="9145080" y="3067920"/>
            <a:ext cx="1317600" cy="1318680"/>
          </a:xfrm>
          <a:prstGeom prst="rect">
            <a:avLst/>
          </a:prstGeom>
          <a:ln>
            <a:noFill/>
          </a:ln>
        </p:spPr>
      </p:pic>
      <p:pic>
        <p:nvPicPr>
          <p:cNvPr id="99" name="Image 9" descr=""/>
          <p:cNvPicPr/>
          <p:nvPr/>
        </p:nvPicPr>
        <p:blipFill>
          <a:blip r:embed="rId10"/>
          <a:stretch/>
        </p:blipFill>
        <p:spPr>
          <a:xfrm>
            <a:off x="6522840" y="4709520"/>
            <a:ext cx="2067480" cy="1548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6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57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258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259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260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261" name="CustomShape 4"/>
          <p:cNvSpPr/>
          <p:nvPr/>
        </p:nvSpPr>
        <p:spPr>
          <a:xfrm>
            <a:off x="3639240" y="2517120"/>
            <a:ext cx="4912200" cy="2140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Merci de votre attention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--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fr-FR" sz="2000" spc="-1" strike="noStrike" u="sng">
                <a:solidFill>
                  <a:srgbClr val="0563c1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anatole.danto@orange.fr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262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2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03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04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05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06" name="CustomShape 4"/>
          <p:cNvSpPr/>
          <p:nvPr/>
        </p:nvSpPr>
        <p:spPr>
          <a:xfrm>
            <a:off x="605880" y="1527120"/>
            <a:ext cx="10842120" cy="453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La pêche aux engins et aux filets en Loire : une activité ancienne, documentée dès la préhistoire</a:t>
            </a:r>
            <a:endParaRPr/>
          </a:p>
          <a:p>
            <a:pPr>
              <a:lnSpc>
                <a:spcPct val="100000"/>
              </a:lnSpc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 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Travaux de l’INRAP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Travaux des DRAC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Fouilles universitaires</a:t>
            </a:r>
            <a:endParaRPr/>
          </a:p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Fouilles d’associations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Duhamel du Monceau, 1776</a:t>
            </a:r>
            <a:endParaRPr/>
          </a:p>
        </p:txBody>
      </p:sp>
      <p:sp>
        <p:nvSpPr>
          <p:cNvPr id="107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108" name="Image 6" descr=""/>
          <p:cNvPicPr/>
          <p:nvPr/>
        </p:nvPicPr>
        <p:blipFill>
          <a:blip r:embed="rId4"/>
          <a:stretch/>
        </p:blipFill>
        <p:spPr>
          <a:xfrm>
            <a:off x="3608280" y="2491920"/>
            <a:ext cx="7983720" cy="3576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0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1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12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13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14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15" name="CustomShape 4"/>
          <p:cNvSpPr/>
          <p:nvPr/>
        </p:nvSpPr>
        <p:spPr>
          <a:xfrm>
            <a:off x="605880" y="1527120"/>
            <a:ext cx="10842120" cy="1337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La loi pêche de 1984 : de la distinction technologique à la distinction socio-économique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16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graphicFrame>
        <p:nvGraphicFramePr>
          <p:cNvPr id="117" name="Table 6"/>
          <p:cNvGraphicFramePr/>
          <p:nvPr/>
        </p:nvGraphicFramePr>
        <p:xfrm>
          <a:off x="967680" y="2201760"/>
          <a:ext cx="10366200" cy="914760"/>
        </p:xfrm>
        <a:graphic>
          <a:graphicData uri="http://schemas.openxmlformats.org/drawingml/2006/table">
            <a:tbl>
              <a:tblPr/>
              <a:tblGrid>
                <a:gridCol w="1808280"/>
                <a:gridCol w="8558280"/>
              </a:tblGrid>
              <a:tr h="915120">
                <a:tc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16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Open Sans"/>
                        </a:rPr>
                        <a:t>Niveau de différenciation</a:t>
                      </a:r>
                      <a:endParaRPr/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4695a3"/>
                    </a:solidFill>
                  </a:tcPr>
                </a:tc>
                <a:tc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fr-FR" sz="16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Open Sans"/>
                        </a:rPr>
                        <a:t>Typologie des pêches</a:t>
                      </a:r>
                      <a:endParaRPr/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4695a3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0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21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22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23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24" name="CustomShape 4"/>
          <p:cNvSpPr/>
          <p:nvPr/>
        </p:nvSpPr>
        <p:spPr>
          <a:xfrm>
            <a:off x="33120" y="1074600"/>
            <a:ext cx="6697800" cy="511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La pêche aux engins et aux filets : la perpétuation d’une activité vivrière traditionnelle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Premières associations de pêcheurs aux engins et aux  filets en France dès 1885!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1 épervier, avec des mailles de 10, 27 ou 40 mm</a:t>
            </a: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1 carrelet de 25 m² maximum</a:t>
            </a: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3 nasses à poissons, ou trois ancraux, avec des mailles de 50 mm minimum</a:t>
            </a: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3 nasses anguillères, appelées bosselles à anguilles, avec des mailles de 10 mm minimum</a:t>
            </a: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Des lignes de fond, ou cordeaux, avec au maximum 18 hameçons pour l'ensemble</a:t>
            </a: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6 balances à écrevisses</a:t>
            </a: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1 vermée</a:t>
            </a: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2 nasses à écrevisses, avec des mailles de 10 mm minimum</a:t>
            </a: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4 lignes sur cannes munies chacune au maximum de 2 hameçons ou 3 mouches artificielles</a:t>
            </a:r>
            <a:endParaRPr/>
          </a:p>
        </p:txBody>
      </p:sp>
      <p:sp>
        <p:nvSpPr>
          <p:cNvPr id="125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126" name="Image 6" descr=""/>
          <p:cNvPicPr/>
          <p:nvPr/>
        </p:nvPicPr>
        <p:blipFill>
          <a:blip r:embed="rId4"/>
          <a:stretch/>
        </p:blipFill>
        <p:spPr>
          <a:xfrm>
            <a:off x="7727040" y="633960"/>
            <a:ext cx="3899520" cy="519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9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30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31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32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33" name="CustomShape 4"/>
          <p:cNvSpPr/>
          <p:nvPr/>
        </p:nvSpPr>
        <p:spPr>
          <a:xfrm>
            <a:off x="485280" y="1520640"/>
            <a:ext cx="5571000" cy="459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Les pêcheurs amateurs aux engins et aux filets (PAEF) aujourd’hui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structuration du local au national</a:t>
            </a: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Association Départementale Agréée de Pêcheurs Amateurs aux Engins et aux Filets (ADAPAEF)</a:t>
            </a: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Fédération de pêche départementale</a:t>
            </a: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Fédération de bassin (dont les PAEF sont exclus)</a:t>
            </a: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LOGRAMI</a:t>
            </a: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FN ADAPAEF, créée en 1949</a:t>
            </a: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FNPF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Sur le bassin-versant Loire : existence de 11 ADAPAEF de l’amont à l’aval (42 au 44)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pêche traditionnellement </a:t>
            </a:r>
            <a:r>
              <a:rPr lang="fr-FR" sz="16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obligatoirement</a:t>
            </a: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 embarquée pour la pose et la relève des engins et filets, et non une pêche de rive.</a:t>
            </a:r>
            <a:endParaRPr/>
          </a:p>
        </p:txBody>
      </p:sp>
      <p:sp>
        <p:nvSpPr>
          <p:cNvPr id="134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135" name="Image 6" descr=""/>
          <p:cNvPicPr/>
          <p:nvPr/>
        </p:nvPicPr>
        <p:blipFill>
          <a:blip r:embed="rId4"/>
          <a:stretch/>
        </p:blipFill>
        <p:spPr>
          <a:xfrm>
            <a:off x="8382600" y="825120"/>
            <a:ext cx="3322800" cy="2332080"/>
          </a:xfrm>
          <a:prstGeom prst="rect">
            <a:avLst/>
          </a:prstGeom>
          <a:ln>
            <a:noFill/>
          </a:ln>
        </p:spPr>
      </p:pic>
      <p:pic>
        <p:nvPicPr>
          <p:cNvPr id="136" name="Image 17" descr=""/>
          <p:cNvPicPr/>
          <p:nvPr/>
        </p:nvPicPr>
        <p:blipFill>
          <a:blip r:embed="rId5"/>
          <a:stretch/>
        </p:blipFill>
        <p:spPr>
          <a:xfrm>
            <a:off x="6412680" y="2688840"/>
            <a:ext cx="1613520" cy="1779120"/>
          </a:xfrm>
          <a:prstGeom prst="rect">
            <a:avLst/>
          </a:prstGeom>
          <a:ln>
            <a:noFill/>
          </a:ln>
        </p:spPr>
      </p:pic>
      <p:pic>
        <p:nvPicPr>
          <p:cNvPr id="137" name="Image 9" descr=""/>
          <p:cNvPicPr/>
          <p:nvPr/>
        </p:nvPicPr>
        <p:blipFill>
          <a:blip r:embed="rId6"/>
          <a:stretch/>
        </p:blipFill>
        <p:spPr>
          <a:xfrm>
            <a:off x="8411040" y="3379680"/>
            <a:ext cx="3328200" cy="2492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0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41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42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43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44" name="CustomShape 4"/>
          <p:cNvSpPr/>
          <p:nvPr/>
        </p:nvSpPr>
        <p:spPr>
          <a:xfrm>
            <a:off x="407520" y="964080"/>
            <a:ext cx="5208120" cy="5748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Les pêcheurs amateurs aux engins et aux filets (PAEF) aujourd’hui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4294 adhérents en 2015 en France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érosion continue du nombre de pêcheurs. Exemple pour l’ADAPAEF 44 :</a:t>
            </a: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1998 = 794 adhérents</a:t>
            </a: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2017 = 348 adhérents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Certaines ADAPAEF « en sommeil », faute d’un nombre d’adhérents suffisant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D’autres menacées par évolution réglementaire (ex. suppression des droits de pêche aux engins et filets dans les lacs alpins) et restrictions récurrentes imposées par des fédérations départementales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Différentes licences (lamproie, petite pêche, etc.)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 système d’adjudication par lots sur  le DPF, comme les pêcheurs professionnels (amodiation).</a:t>
            </a:r>
            <a:endParaRPr/>
          </a:p>
        </p:txBody>
      </p:sp>
      <p:sp>
        <p:nvSpPr>
          <p:cNvPr id="145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146" name="Image 6" descr=""/>
          <p:cNvPicPr/>
          <p:nvPr/>
        </p:nvPicPr>
        <p:blipFill>
          <a:blip r:embed="rId4"/>
          <a:stretch/>
        </p:blipFill>
        <p:spPr>
          <a:xfrm>
            <a:off x="5758560" y="747360"/>
            <a:ext cx="6309000" cy="4731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8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9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50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51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52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53" name="CustomShape 4"/>
          <p:cNvSpPr/>
          <p:nvPr/>
        </p:nvSpPr>
        <p:spPr>
          <a:xfrm>
            <a:off x="381960" y="1527120"/>
            <a:ext cx="7002360" cy="504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Les pêcheurs amateurs aux engins et aux filets (PAEF) aujourd’hui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	</a:t>
            </a: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restriction globale du droit de pêche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Restriction temporelle (modifications de calendrier de pêche avec réduction des périodes de pêche autorisées)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Restriction spatiale (zones interdites à la pêche pour des activité de loisir, comme les sports nautiques, zones de no-kill et zones réservées (ex : carpe de nuit))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Restriction spécifique (interdiction des pêches amateur à la civelle, au saumon, ou à l’anguille argentée par exemple)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restriction parfois nécessaire pour pérenniser des stocks halieutiques exploitables face au déclin des populations, notamment amphihalines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54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155" name="Image 6" descr=""/>
          <p:cNvPicPr/>
          <p:nvPr/>
        </p:nvPicPr>
        <p:blipFill>
          <a:blip r:embed="rId4"/>
          <a:stretch/>
        </p:blipFill>
        <p:spPr>
          <a:xfrm rot="5400000">
            <a:off x="7140960" y="1229760"/>
            <a:ext cx="5501520" cy="4125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 rot="21446400">
            <a:off x="-109440" y="6569640"/>
            <a:ext cx="12412080" cy="665640"/>
          </a:xfrm>
          <a:prstGeom prst="rect">
            <a:avLst/>
          </a:prstGeom>
          <a:solidFill>
            <a:srgbClr val="4695a3"/>
          </a:solidFill>
          <a:ln>
            <a:solidFill>
              <a:srgbClr val="4695a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7" name="Line 2"/>
          <p:cNvSpPr/>
          <p:nvPr/>
        </p:nvSpPr>
        <p:spPr>
          <a:xfrm>
            <a:off x="0" y="434520"/>
            <a:ext cx="12191760" cy="0"/>
          </a:xfrm>
          <a:prstGeom prst="line">
            <a:avLst/>
          </a:prstGeom>
          <a:ln>
            <a:solidFill>
              <a:srgbClr val="4695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8" name="Image 8" descr=""/>
          <p:cNvPicPr/>
          <p:nvPr/>
        </p:nvPicPr>
        <p:blipFill>
          <a:blip r:embed="rId1"/>
          <a:stretch/>
        </p:blipFill>
        <p:spPr>
          <a:xfrm>
            <a:off x="0" y="4320"/>
            <a:ext cx="2412720" cy="859680"/>
          </a:xfrm>
          <a:prstGeom prst="rect">
            <a:avLst/>
          </a:prstGeom>
          <a:ln>
            <a:noFill/>
          </a:ln>
        </p:spPr>
      </p:pic>
      <p:sp>
        <p:nvSpPr>
          <p:cNvPr id="159" name="CustomShape 3"/>
          <p:cNvSpPr/>
          <p:nvPr/>
        </p:nvSpPr>
        <p:spPr>
          <a:xfrm rot="21441000">
            <a:off x="5836320" y="6175800"/>
            <a:ext cx="6354720" cy="5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4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Naviguer sur la Loire aujourd’hui, entre héritages et nouveaux usages</a:t>
            </a:r>
            <a:endParaRPr/>
          </a:p>
        </p:txBody>
      </p:sp>
      <p:pic>
        <p:nvPicPr>
          <p:cNvPr id="160" name="Image 2" descr=""/>
          <p:cNvPicPr/>
          <p:nvPr/>
        </p:nvPicPr>
        <p:blipFill>
          <a:blip r:embed="rId2"/>
          <a:stretch/>
        </p:blipFill>
        <p:spPr>
          <a:xfrm>
            <a:off x="11567160" y="6318360"/>
            <a:ext cx="527040" cy="527040"/>
          </a:xfrm>
          <a:prstGeom prst="rect">
            <a:avLst/>
          </a:prstGeom>
          <a:ln>
            <a:noFill/>
          </a:ln>
        </p:spPr>
      </p:pic>
      <p:pic>
        <p:nvPicPr>
          <p:cNvPr id="161" name="Image 7" descr=""/>
          <p:cNvPicPr/>
          <p:nvPr/>
        </p:nvPicPr>
        <p:blipFill>
          <a:blip r:embed="rId3"/>
          <a:stretch/>
        </p:blipFill>
        <p:spPr>
          <a:xfrm>
            <a:off x="9936000" y="6430680"/>
            <a:ext cx="1512000" cy="302760"/>
          </a:xfrm>
          <a:prstGeom prst="rect">
            <a:avLst/>
          </a:prstGeom>
          <a:ln>
            <a:noFill/>
          </a:ln>
        </p:spPr>
      </p:pic>
      <p:sp>
        <p:nvSpPr>
          <p:cNvPr id="162" name="CustomShape 4"/>
          <p:cNvSpPr/>
          <p:nvPr/>
        </p:nvSpPr>
        <p:spPr>
          <a:xfrm>
            <a:off x="605880" y="1527120"/>
            <a:ext cx="7250400" cy="504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ltair"/>
                <a:ea typeface="Open Sans"/>
              </a:rPr>
              <a:t>Les pêcheurs amateurs aux engins et aux filets (PAEF) aujourd’hui :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	</a:t>
            </a:r>
            <a:r>
              <a:rPr b="1"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L’absence de « planification spatiale fluviale », conduisant à d’inévitables conflits d’usage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De plus en plus de zones interdites à la pêche et à la navigation à la rame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Des conflits d’usages avec d’autres usagers parfois avec vandalisme (navigation fluviale et navigation sportive, principalement sur la zone aval de l'estuaire)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L’évolution des conditions hydro-sédimentaires, avec fermeture de boires, conduisant à une diminution des zones de pêche ;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marL="743040" indent="-284400" algn="just">
              <a:lnSpc>
                <a:spcPct val="100000"/>
              </a:lnSpc>
              <a:buClr>
                <a:srgbClr val="4695a3"/>
              </a:buClr>
              <a:buFont typeface="Arial"/>
              <a:buChar char="•"/>
            </a:pPr>
            <a:r>
              <a:rPr lang="fr-F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Open Sans"/>
                <a:ea typeface="Open Sans"/>
              </a:rPr>
              <a:t>Une entente continue avec les « gens du fleuve » et les gestionnaires de la voie d’eau (GPM NSN, VNF, collectivités, DDT-M et DREAL, …)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63" name="CustomShape 5"/>
          <p:cNvSpPr/>
          <p:nvPr/>
        </p:nvSpPr>
        <p:spPr>
          <a:xfrm>
            <a:off x="8751960" y="65520"/>
            <a:ext cx="36154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800" spc="-1" strike="noStrike">
                <a:solidFill>
                  <a:srgbClr val="4695a3"/>
                </a:solidFill>
                <a:uFill>
                  <a:solidFill>
                    <a:srgbClr val="ffffff"/>
                  </a:solidFill>
                </a:uFill>
                <a:latin typeface="Altair"/>
                <a:ea typeface="DejaVu Sans"/>
              </a:rPr>
              <a:t>Pêche aux engins et navigation</a:t>
            </a:r>
            <a:endParaRPr/>
          </a:p>
        </p:txBody>
      </p:sp>
      <p:pic>
        <p:nvPicPr>
          <p:cNvPr id="164" name="Image 9" descr=""/>
          <p:cNvPicPr/>
          <p:nvPr/>
        </p:nvPicPr>
        <p:blipFill>
          <a:blip r:embed="rId4"/>
          <a:stretch/>
        </p:blipFill>
        <p:spPr>
          <a:xfrm rot="5400000">
            <a:off x="7442640" y="1481040"/>
            <a:ext cx="5451120" cy="3633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Application>LibreOffice/5.0.2.2$Windows_x86 LibreOffice_project/37b43f919e4de5eeaca9b9755ed688758a8251fe</Application>
  <Paragraphs>283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2018-07-16T09:47:54Z</dcterms:created>
  <dc:creator>Utilisateur Microsoft Office</dc:creator>
  <dc:language>fr-FR</dc:language>
  <dcterms:modified xsi:type="dcterms:W3CDTF">2018-09-25T00:13:05Z</dcterms:modified>
  <cp:revision>92</cp:revision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Grand écran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20</vt:i4>
  </property>
</Properties>
</file>